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63"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1529" autoAdjust="0"/>
  </p:normalViewPr>
  <p:slideViewPr>
    <p:cSldViewPr snapToGrid="0">
      <p:cViewPr varScale="1">
        <p:scale>
          <a:sx n="63" d="100"/>
          <a:sy n="63" d="100"/>
        </p:scale>
        <p:origin x="93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994983-67D5-4C78-A56D-093C98B553A8}" type="datetimeFigureOut">
              <a:rPr lang="en-US" smtClean="0"/>
              <a:t>11-Nov-19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67018B-DBFA-4A73-B256-6F41A2EB4979}" type="slidenum">
              <a:rPr lang="en-US" smtClean="0"/>
              <a:t>‹#›</a:t>
            </a:fld>
            <a:endParaRPr lang="en-US"/>
          </a:p>
        </p:txBody>
      </p:sp>
    </p:spTree>
    <p:extLst>
      <p:ext uri="{BB962C8B-B14F-4D97-AF65-F5344CB8AC3E}">
        <p14:creationId xmlns:p14="http://schemas.microsoft.com/office/powerpoint/2010/main" val="37770108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Child pornography is a form of pornography that is advertised using children. This form of pornography is carried out by taking pictures or videos of children who are either having sex or wearing no clothing at all (Hewitt &amp; Marcum, 2015). Child pornography in most cases is referred to as child abuse due to the fact that it portrays pictures or videos of children who are being abused. The vice can be conducted by one setting up a camera or other recording devices and then proceed to molest the child. This include inappropriate touching of the genital area without the authorization of the child. This is also known as child molestation and causes a lot of trauma for the children that have undergone it.</a:t>
            </a:r>
          </a:p>
          <a:p>
            <a:endParaRPr lang="en-US" dirty="0"/>
          </a:p>
        </p:txBody>
      </p:sp>
      <p:sp>
        <p:nvSpPr>
          <p:cNvPr id="4" name="Slide Number Placeholder 3"/>
          <p:cNvSpPr>
            <a:spLocks noGrp="1"/>
          </p:cNvSpPr>
          <p:nvPr>
            <p:ph type="sldNum" sz="quarter" idx="10"/>
          </p:nvPr>
        </p:nvSpPr>
        <p:spPr/>
        <p:txBody>
          <a:bodyPr/>
          <a:lstStyle/>
          <a:p>
            <a:fld id="{9F67018B-DBFA-4A73-B256-6F41A2EB4979}" type="slidenum">
              <a:rPr lang="en-US" smtClean="0"/>
              <a:t>2</a:t>
            </a:fld>
            <a:endParaRPr lang="en-US"/>
          </a:p>
        </p:txBody>
      </p:sp>
    </p:spTree>
    <p:extLst>
      <p:ext uri="{BB962C8B-B14F-4D97-AF65-F5344CB8AC3E}">
        <p14:creationId xmlns:p14="http://schemas.microsoft.com/office/powerpoint/2010/main" val="2359498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issue of child pornography is related to crime in the sense that the act is unlawful due to the fact that a minor is being used. Child pornography engages minors who have no legal consent to sexual activities. Therefore, the act of recording and spreading the pornography film for others to see is something that is against the law and strict measures have been put into place in order to curb this behavior. Child pornography is also related to media due to the fact that media act as a tool through which the recordings are spread. The perpetrators of this vice use the media to sell and entertain the people. Thus the media is a very important aspect of child pornography as it is used frequently to divulge the acts of child pornography to various people across the world.</a:t>
            </a:r>
          </a:p>
          <a:p>
            <a:r>
              <a:rPr lang="en-US" sz="1200" kern="1200" dirty="0">
                <a:solidFill>
                  <a:schemeClr val="tx1"/>
                </a:solidFill>
                <a:effectLst/>
                <a:latin typeface="+mn-lt"/>
                <a:ea typeface="+mn-ea"/>
                <a:cs typeface="+mn-cs"/>
              </a:rPr>
              <a:t>Child pornography also relates to the issue of violence. The sexual acts depicted in the video against children results to increased cases of sexual violence against children across the world. (</a:t>
            </a:r>
            <a:r>
              <a:rPr lang="en-US" sz="1200" kern="1200" dirty="0" err="1">
                <a:solidFill>
                  <a:schemeClr val="tx1"/>
                </a:solidFill>
                <a:effectLst/>
                <a:latin typeface="+mn-lt"/>
                <a:ea typeface="+mn-ea"/>
                <a:cs typeface="+mn-cs"/>
              </a:rPr>
              <a:t>Foubert</a:t>
            </a:r>
            <a:r>
              <a:rPr lang="en-US" sz="1200" kern="1200" dirty="0">
                <a:solidFill>
                  <a:schemeClr val="tx1"/>
                </a:solidFill>
                <a:effectLst/>
                <a:latin typeface="+mn-lt"/>
                <a:ea typeface="+mn-ea"/>
                <a:cs typeface="+mn-cs"/>
              </a:rPr>
              <a:t>, Blanchard, Houston &amp; Williams, 2019). The violence that is carried out against the children increase due to the acts that are being seen by other people. There are sexual perverts that enjoy the acts and therefore would like to try for themselves. This has seen the cases of violence against children rise in the recent years.</a:t>
            </a:r>
          </a:p>
          <a:p>
            <a:endParaRPr lang="en-US" dirty="0"/>
          </a:p>
        </p:txBody>
      </p:sp>
      <p:sp>
        <p:nvSpPr>
          <p:cNvPr id="4" name="Slide Number Placeholder 3"/>
          <p:cNvSpPr>
            <a:spLocks noGrp="1"/>
          </p:cNvSpPr>
          <p:nvPr>
            <p:ph type="sldNum" sz="quarter" idx="10"/>
          </p:nvPr>
        </p:nvSpPr>
        <p:spPr/>
        <p:txBody>
          <a:bodyPr/>
          <a:lstStyle/>
          <a:p>
            <a:fld id="{9F67018B-DBFA-4A73-B256-6F41A2EB4979}" type="slidenum">
              <a:rPr lang="en-US" smtClean="0"/>
              <a:t>3</a:t>
            </a:fld>
            <a:endParaRPr lang="en-US"/>
          </a:p>
        </p:txBody>
      </p:sp>
    </p:spTree>
    <p:extLst>
      <p:ext uri="{BB962C8B-B14F-4D97-AF65-F5344CB8AC3E}">
        <p14:creationId xmlns:p14="http://schemas.microsoft.com/office/powerpoint/2010/main" val="1316147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media reaction to child has been that of condemnation for the acts that have been shown against the children. They have been very instrumental in ensuring that they speak out against the vice and for the protection of the children privacy (Davidson, 2008). This has resulted in a number of media platforms deleting any form of sexual content that may have been uploaded onto their platforms. This is done in order to ensure that the children are protected and that the recording does not spread to every corner of the world. This is also essential in protecting the dignity of the children. Media has also gone ahead to report the addresses that have been used to perpetuate this vice to the authorities in order for them to arrest this people.</a:t>
            </a:r>
          </a:p>
          <a:p>
            <a:endParaRPr lang="en-US" dirty="0"/>
          </a:p>
        </p:txBody>
      </p:sp>
      <p:sp>
        <p:nvSpPr>
          <p:cNvPr id="4" name="Slide Number Placeholder 3"/>
          <p:cNvSpPr>
            <a:spLocks noGrp="1"/>
          </p:cNvSpPr>
          <p:nvPr>
            <p:ph type="sldNum" sz="quarter" idx="10"/>
          </p:nvPr>
        </p:nvSpPr>
        <p:spPr/>
        <p:txBody>
          <a:bodyPr/>
          <a:lstStyle/>
          <a:p>
            <a:fld id="{9F67018B-DBFA-4A73-B256-6F41A2EB4979}" type="slidenum">
              <a:rPr lang="en-US" smtClean="0"/>
              <a:t>4</a:t>
            </a:fld>
            <a:endParaRPr lang="en-US"/>
          </a:p>
        </p:txBody>
      </p:sp>
    </p:spTree>
    <p:extLst>
      <p:ext uri="{BB962C8B-B14F-4D97-AF65-F5344CB8AC3E}">
        <p14:creationId xmlns:p14="http://schemas.microsoft.com/office/powerpoint/2010/main" val="4761759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media portrays child pornography as a negative vice that needs to be eradicated form the society. This is done by creating awareness of the issue of child pornography and the negative effects that they may have on the children and the society at large (</a:t>
            </a:r>
            <a:r>
              <a:rPr lang="en-US" sz="1200" kern="1200" dirty="0" err="1">
                <a:solidFill>
                  <a:schemeClr val="tx1"/>
                </a:solidFill>
                <a:effectLst/>
                <a:latin typeface="+mn-lt"/>
                <a:ea typeface="+mn-ea"/>
                <a:cs typeface="+mn-cs"/>
              </a:rPr>
              <a:t>Negredo</a:t>
            </a:r>
            <a:r>
              <a:rPr lang="en-US" sz="1200" kern="1200" dirty="0">
                <a:solidFill>
                  <a:schemeClr val="tx1"/>
                </a:solidFill>
                <a:effectLst/>
                <a:latin typeface="+mn-lt"/>
                <a:ea typeface="+mn-ea"/>
                <a:cs typeface="+mn-cs"/>
              </a:rPr>
              <a:t> &amp; </a:t>
            </a:r>
            <a:r>
              <a:rPr lang="en-US" sz="1200" kern="1200" dirty="0" err="1">
                <a:solidFill>
                  <a:schemeClr val="tx1"/>
                </a:solidFill>
                <a:effectLst/>
                <a:latin typeface="+mn-lt"/>
                <a:ea typeface="+mn-ea"/>
                <a:cs typeface="+mn-cs"/>
              </a:rPr>
              <a:t>Herrero</a:t>
            </a:r>
            <a:r>
              <a:rPr lang="en-US" sz="1200" kern="1200" dirty="0">
                <a:solidFill>
                  <a:schemeClr val="tx1"/>
                </a:solidFill>
                <a:effectLst/>
                <a:latin typeface="+mn-lt"/>
                <a:ea typeface="+mn-ea"/>
                <a:cs typeface="+mn-cs"/>
              </a:rPr>
              <a:t>, 2016).There have been public announcements that have been made in the media against the vice. This announcements and advertisements are meant to create more awareness to the general public in matters to do with child pornography. The public is able to consume the danger of the act and thus become more vigilant against the vice. The media also run campaigns that are intended to speak out against the issue of child pornography. This campaigns are taken out to various parts of the country in order for the members of the public to be more informed on the issue. They showcase child pornography as a beastly act that need to be contained.</a:t>
            </a:r>
          </a:p>
          <a:p>
            <a:endParaRPr lang="en-US" dirty="0"/>
          </a:p>
        </p:txBody>
      </p:sp>
      <p:sp>
        <p:nvSpPr>
          <p:cNvPr id="4" name="Slide Number Placeholder 3"/>
          <p:cNvSpPr>
            <a:spLocks noGrp="1"/>
          </p:cNvSpPr>
          <p:nvPr>
            <p:ph type="sldNum" sz="quarter" idx="10"/>
          </p:nvPr>
        </p:nvSpPr>
        <p:spPr/>
        <p:txBody>
          <a:bodyPr/>
          <a:lstStyle/>
          <a:p>
            <a:fld id="{9F67018B-DBFA-4A73-B256-6F41A2EB4979}" type="slidenum">
              <a:rPr lang="en-US" smtClean="0"/>
              <a:t>5</a:t>
            </a:fld>
            <a:endParaRPr lang="en-US"/>
          </a:p>
        </p:txBody>
      </p:sp>
    </p:spTree>
    <p:extLst>
      <p:ext uri="{BB962C8B-B14F-4D97-AF65-F5344CB8AC3E}">
        <p14:creationId xmlns:p14="http://schemas.microsoft.com/office/powerpoint/2010/main" val="925106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Child pornography is a barbaric act that need to be completely eradicated. The use of children to advance sexual content is something that is not acceptable. There are a lot of children that have suffered due to this acts and therefore strict measures have to be put in place in order to curb it. The media plays a big role in the issue of child pornography and thus they need to formulate appropriate strategies that will be used in stopping this vice.</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9F67018B-DBFA-4A73-B256-6F41A2EB4979}" type="slidenum">
              <a:rPr lang="en-US" smtClean="0"/>
              <a:t>6</a:t>
            </a:fld>
            <a:endParaRPr lang="en-US"/>
          </a:p>
        </p:txBody>
      </p:sp>
    </p:spTree>
    <p:extLst>
      <p:ext uri="{BB962C8B-B14F-4D97-AF65-F5344CB8AC3E}">
        <p14:creationId xmlns:p14="http://schemas.microsoft.com/office/powerpoint/2010/main" val="3369524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E62E06C-CC1C-4866-BB74-8C00091AB3BF}" type="datetimeFigureOut">
              <a:rPr lang="en-US" smtClean="0"/>
              <a:t>11-Nov-19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3303887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62E06C-CC1C-4866-BB74-8C00091AB3BF}" type="datetimeFigureOut">
              <a:rPr lang="en-US" smtClean="0"/>
              <a:t>11-Nov-19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3464575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62E06C-CC1C-4866-BB74-8C00091AB3BF}" type="datetimeFigureOut">
              <a:rPr lang="en-US" smtClean="0"/>
              <a:t>11-Nov-19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3207627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E62E06C-CC1C-4866-BB74-8C00091AB3BF}" type="datetimeFigureOut">
              <a:rPr lang="en-US" smtClean="0"/>
              <a:t>11-Nov-19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2595262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E62E06C-CC1C-4866-BB74-8C00091AB3BF}" type="datetimeFigureOut">
              <a:rPr lang="en-US" smtClean="0"/>
              <a:t>11-Nov-19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87894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E62E06C-CC1C-4866-BB74-8C00091AB3BF}" type="datetimeFigureOut">
              <a:rPr lang="en-US" smtClean="0"/>
              <a:t>11-Nov-19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506736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62E06C-CC1C-4866-BB74-8C00091AB3BF}" type="datetimeFigureOut">
              <a:rPr lang="en-US" smtClean="0"/>
              <a:t>11-Nov-19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3421783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62E06C-CC1C-4866-BB74-8C00091AB3BF}" type="datetimeFigureOut">
              <a:rPr lang="en-US" smtClean="0"/>
              <a:t>11-Nov-19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3676382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E62E06C-CC1C-4866-BB74-8C00091AB3BF}" type="datetimeFigureOut">
              <a:rPr lang="en-US" smtClean="0"/>
              <a:t>11-Nov-19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1228317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62E06C-CC1C-4866-BB74-8C00091AB3BF}" type="datetimeFigureOut">
              <a:rPr lang="en-US" smtClean="0"/>
              <a:t>11-Nov-19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39863723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62E06C-CC1C-4866-BB74-8C00091AB3BF}" type="datetimeFigureOut">
              <a:rPr lang="en-US" smtClean="0"/>
              <a:t>11-Nov-19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06844-145C-4EEE-A578-66732E7432D2}"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3773818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62E06C-CC1C-4866-BB74-8C00091AB3BF}" type="datetimeFigureOut">
              <a:rPr lang="en-US" smtClean="0"/>
              <a:t>11-Nov-19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37308450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62E06C-CC1C-4866-BB74-8C00091AB3BF}" type="datetimeFigureOut">
              <a:rPr lang="en-US" smtClean="0"/>
              <a:t>11-Nov-19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06844-145C-4EEE-A578-66732E7432D2}"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402609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62E06C-CC1C-4866-BB74-8C00091AB3BF}" type="datetimeFigureOut">
              <a:rPr lang="en-US" smtClean="0"/>
              <a:t>11-Nov-19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39371721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62E06C-CC1C-4866-BB74-8C00091AB3BF}" type="datetimeFigureOut">
              <a:rPr lang="en-US" smtClean="0"/>
              <a:t>11-Nov-19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7982040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62E06C-CC1C-4866-BB74-8C00091AB3BF}" type="datetimeFigureOut">
              <a:rPr lang="en-US" smtClean="0"/>
              <a:t>11-Nov-19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06844-145C-4EEE-A578-66732E7432D2}" type="slidenum">
              <a:rPr lang="en-US" smtClean="0"/>
              <a:t>‹#›</a:t>
            </a:fld>
            <a:endParaRPr lang="en-US"/>
          </a:p>
        </p:txBody>
      </p:sp>
    </p:spTree>
    <p:extLst>
      <p:ext uri="{BB962C8B-B14F-4D97-AF65-F5344CB8AC3E}">
        <p14:creationId xmlns:p14="http://schemas.microsoft.com/office/powerpoint/2010/main" val="680558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E62E06C-CC1C-4866-BB74-8C00091AB3BF}" type="datetimeFigureOut">
              <a:rPr lang="en-US" smtClean="0"/>
              <a:t>11-Nov-19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3206844-145C-4EEE-A578-66732E7432D2}" type="slidenum">
              <a:rPr lang="en-US" smtClean="0"/>
              <a:t>‹#›</a:t>
            </a:fld>
            <a:endParaRPr lang="en-US"/>
          </a:p>
        </p:txBody>
      </p:sp>
    </p:spTree>
    <p:extLst>
      <p:ext uri="{BB962C8B-B14F-4D97-AF65-F5344CB8AC3E}">
        <p14:creationId xmlns:p14="http://schemas.microsoft.com/office/powerpoint/2010/main" val="28030447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99A45-89CC-4A1F-A163-45F488200435}"/>
              </a:ext>
            </a:extLst>
          </p:cNvPr>
          <p:cNvSpPr>
            <a:spLocks noGrp="1"/>
          </p:cNvSpPr>
          <p:nvPr>
            <p:ph type="ctrTitle"/>
          </p:nvPr>
        </p:nvSpPr>
        <p:spPr>
          <a:xfrm>
            <a:off x="1125416" y="2409092"/>
            <a:ext cx="8475784" cy="1641744"/>
          </a:xfrm>
        </p:spPr>
        <p:txBody>
          <a:bodyPr/>
          <a:lstStyle/>
          <a:p>
            <a:pPr algn="ctr"/>
            <a:r>
              <a:rPr lang="en-US" b="1" dirty="0">
                <a:solidFill>
                  <a:srgbClr val="7030A0"/>
                </a:solidFill>
                <a:latin typeface="Times New Roman" panose="02020603050405020304" pitchFamily="18" charset="0"/>
                <a:cs typeface="Times New Roman" panose="02020603050405020304" pitchFamily="18" charset="0"/>
              </a:rPr>
              <a:t>CHILD PORNOGRAPHY AND MEDIA</a:t>
            </a:r>
          </a:p>
        </p:txBody>
      </p:sp>
      <p:sp>
        <p:nvSpPr>
          <p:cNvPr id="3" name="Subtitle 2">
            <a:extLst>
              <a:ext uri="{FF2B5EF4-FFF2-40B4-BE49-F238E27FC236}">
                <a16:creationId xmlns:a16="http://schemas.microsoft.com/office/drawing/2014/main" id="{26D12298-1E03-44CA-98DC-81801A12F411}"/>
              </a:ext>
            </a:extLst>
          </p:cNvPr>
          <p:cNvSpPr>
            <a:spLocks noGrp="1"/>
          </p:cNvSpPr>
          <p:nvPr>
            <p:ph type="subTitle" idx="1"/>
          </p:nvPr>
        </p:nvSpPr>
        <p:spPr/>
        <p:txBody>
          <a:bodyPr>
            <a:normAutofit/>
          </a:bodyPr>
          <a:lstStyle/>
          <a:p>
            <a:pPr algn="ctr"/>
            <a:r>
              <a:rPr lang="en-US" sz="3600" dirty="0">
                <a:solidFill>
                  <a:srgbClr val="0070C0"/>
                </a:solidFill>
                <a:latin typeface="Times New Roman" panose="02020603050405020304" pitchFamily="18" charset="0"/>
                <a:cs typeface="Times New Roman" panose="02020603050405020304" pitchFamily="18" charset="0"/>
              </a:rPr>
              <a:t>By (Type your Name here)</a:t>
            </a:r>
          </a:p>
        </p:txBody>
      </p:sp>
    </p:spTree>
    <p:extLst>
      <p:ext uri="{BB962C8B-B14F-4D97-AF65-F5344CB8AC3E}">
        <p14:creationId xmlns:p14="http://schemas.microsoft.com/office/powerpoint/2010/main" val="2919077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a:latin typeface="Times New Roman" panose="02020603050405020304" pitchFamily="18" charset="0"/>
                <a:cs typeface="Times New Roman" panose="02020603050405020304" pitchFamily="18" charset="0"/>
              </a:rPr>
              <a:t>Introduction</a:t>
            </a:r>
            <a:br>
              <a:rPr lang="en-US" dirty="0"/>
            </a:br>
            <a:endParaRPr lang="en-US" dirty="0"/>
          </a:p>
        </p:txBody>
      </p:sp>
      <p:sp>
        <p:nvSpPr>
          <p:cNvPr id="3" name="Content Placeholder 2"/>
          <p:cNvSpPr>
            <a:spLocks noGrp="1"/>
          </p:cNvSpPr>
          <p:nvPr>
            <p:ph idx="1"/>
          </p:nvPr>
        </p:nvSpPr>
        <p:spPr>
          <a:xfrm>
            <a:off x="677334" y="1930401"/>
            <a:ext cx="8596668" cy="4110962"/>
          </a:xfrm>
        </p:spPr>
        <p:txBody>
          <a:bodyPr>
            <a:normAutofit/>
          </a:bodyPr>
          <a:lstStyle/>
          <a:p>
            <a:r>
              <a:rPr lang="en-US" sz="2000" dirty="0"/>
              <a:t>Child pornography is the perpetuation of sexual acts against children.</a:t>
            </a:r>
          </a:p>
          <a:p>
            <a:r>
              <a:rPr lang="en-US" sz="2000" dirty="0"/>
              <a:t>It normally takes the form of pictures or videos.</a:t>
            </a:r>
          </a:p>
          <a:p>
            <a:r>
              <a:rPr lang="en-US" sz="2000" dirty="0"/>
              <a:t>The children are either without clothing or performing sexual acts.</a:t>
            </a:r>
          </a:p>
          <a:p>
            <a:r>
              <a:rPr lang="en-US" sz="2000" dirty="0"/>
              <a:t>The cat is carried out through camera or recording devices.</a:t>
            </a:r>
          </a:p>
        </p:txBody>
      </p:sp>
    </p:spTree>
    <p:extLst>
      <p:ext uri="{BB962C8B-B14F-4D97-AF65-F5344CB8AC3E}">
        <p14:creationId xmlns:p14="http://schemas.microsoft.com/office/powerpoint/2010/main" val="2149905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60421"/>
            <a:ext cx="8908100" cy="1530267"/>
          </a:xfrm>
        </p:spPr>
        <p:txBody>
          <a:bodyPr>
            <a:noAutofit/>
          </a:bodyPr>
          <a:lstStyle/>
          <a:p>
            <a:pPr algn="ctr"/>
            <a:r>
              <a:rPr lang="en-US" sz="4000" b="1" dirty="0">
                <a:latin typeface="Times New Roman" panose="02020603050405020304" pitchFamily="18" charset="0"/>
                <a:cs typeface="Times New Roman" panose="02020603050405020304" pitchFamily="18" charset="0"/>
              </a:rPr>
              <a:t>Child pornography relation to crime, media and violence</a:t>
            </a:r>
            <a:br>
              <a:rPr lang="en-US" sz="4000" b="1" dirty="0">
                <a:latin typeface="Times New Roman" panose="02020603050405020304" pitchFamily="18" charset="0"/>
                <a:cs typeface="Times New Roman" panose="02020603050405020304" pitchFamily="18" charset="0"/>
              </a:rPr>
            </a:br>
            <a:endParaRPr lang="en-US" sz="40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891863"/>
            <a:ext cx="8596668" cy="4149500"/>
          </a:xfrm>
        </p:spPr>
        <p:txBody>
          <a:bodyPr>
            <a:normAutofit/>
          </a:bodyPr>
          <a:lstStyle/>
          <a:p>
            <a:r>
              <a:rPr lang="en-US" sz="2000" dirty="0"/>
              <a:t>Children are minors and therefore the act is criminal in nature.</a:t>
            </a:r>
          </a:p>
          <a:p>
            <a:r>
              <a:rPr lang="en-US" sz="2000" dirty="0"/>
              <a:t>Child pornography is related to crime as the children are below the age of consent.</a:t>
            </a:r>
          </a:p>
          <a:p>
            <a:r>
              <a:rPr lang="en-US" sz="2000" dirty="0"/>
              <a:t>The recording and spreading of the acts is against the law.</a:t>
            </a:r>
          </a:p>
          <a:p>
            <a:r>
              <a:rPr lang="en-US" sz="2000" dirty="0"/>
              <a:t>The media is used as a tool of spreading the vice.</a:t>
            </a:r>
          </a:p>
          <a:p>
            <a:r>
              <a:rPr lang="en-US" sz="2000" dirty="0"/>
              <a:t>Child pornography increases the violence that is being carried out against children.</a:t>
            </a:r>
          </a:p>
          <a:p>
            <a:endParaRPr lang="en-US" sz="2000" dirty="0"/>
          </a:p>
        </p:txBody>
      </p:sp>
    </p:spTree>
    <p:extLst>
      <p:ext uri="{BB962C8B-B14F-4D97-AF65-F5344CB8AC3E}">
        <p14:creationId xmlns:p14="http://schemas.microsoft.com/office/powerpoint/2010/main" val="4025649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22960"/>
          </a:xfrm>
        </p:spPr>
        <p:txBody>
          <a:bodyPr>
            <a:normAutofit fontScale="90000"/>
          </a:bodyPr>
          <a:lstStyle/>
          <a:p>
            <a:pPr algn="ctr"/>
            <a:r>
              <a:rPr lang="en-US" sz="4000" b="1" dirty="0">
                <a:latin typeface="Times New Roman" panose="02020603050405020304" pitchFamily="18" charset="0"/>
                <a:cs typeface="Times New Roman" panose="02020603050405020304" pitchFamily="18" charset="0"/>
              </a:rPr>
              <a:t>How Media React to Child Pornography</a:t>
            </a:r>
            <a:br>
              <a:rPr lang="en-US" sz="4000" b="1" dirty="0">
                <a:latin typeface="Times New Roman" panose="02020603050405020304" pitchFamily="18" charset="0"/>
                <a:cs typeface="Times New Roman" panose="02020603050405020304" pitchFamily="18" charset="0"/>
              </a:rPr>
            </a:br>
            <a:endParaRPr lang="en-US" sz="40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60787"/>
            <a:ext cx="8596668" cy="4480576"/>
          </a:xfrm>
        </p:spPr>
        <p:txBody>
          <a:bodyPr>
            <a:normAutofit/>
          </a:bodyPr>
          <a:lstStyle/>
          <a:p>
            <a:r>
              <a:rPr lang="en-US" sz="2000" dirty="0"/>
              <a:t>The media has been in the fore front of condemning the acts of child pornography.</a:t>
            </a:r>
          </a:p>
          <a:p>
            <a:r>
              <a:rPr lang="en-US" sz="2000" dirty="0"/>
              <a:t>They have also fought for the protection of the privacy of the children.</a:t>
            </a:r>
          </a:p>
          <a:p>
            <a:r>
              <a:rPr lang="en-US" sz="2000" dirty="0"/>
              <a:t>They have deleted acts of sexual nature that have been uploaded on their platforms.</a:t>
            </a:r>
          </a:p>
          <a:p>
            <a:r>
              <a:rPr lang="en-US" sz="2000" dirty="0"/>
              <a:t>They have engaged the authorities in identifying the perpetrators of this vice.</a:t>
            </a:r>
          </a:p>
        </p:txBody>
      </p:sp>
    </p:spTree>
    <p:extLst>
      <p:ext uri="{BB962C8B-B14F-4D97-AF65-F5344CB8AC3E}">
        <p14:creationId xmlns:p14="http://schemas.microsoft.com/office/powerpoint/2010/main" val="3890507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b="1" dirty="0">
                <a:latin typeface="Times New Roman" panose="02020603050405020304" pitchFamily="18" charset="0"/>
                <a:cs typeface="Times New Roman" panose="02020603050405020304" pitchFamily="18" charset="0"/>
              </a:rPr>
              <a:t>How the Media Showcase Child Pornography</a:t>
            </a:r>
            <a:br>
              <a:rPr lang="en-US" sz="4000" b="1" dirty="0">
                <a:latin typeface="Times New Roman" panose="02020603050405020304" pitchFamily="18" charset="0"/>
                <a:cs typeface="Times New Roman" panose="02020603050405020304" pitchFamily="18" charset="0"/>
              </a:rPr>
            </a:br>
            <a:endParaRPr lang="en-US" sz="40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a:t>This is portrayed as a negative vice that needs to be eradicated.</a:t>
            </a:r>
          </a:p>
          <a:p>
            <a:r>
              <a:rPr lang="en-US" sz="2000" dirty="0"/>
              <a:t>The media has created awareness against the vice and the negative effect that it brings.</a:t>
            </a:r>
          </a:p>
          <a:p>
            <a:r>
              <a:rPr lang="en-US" sz="2000" dirty="0"/>
              <a:t>Public advertisements have been used to showcase the negativity of child pornography.</a:t>
            </a:r>
          </a:p>
          <a:p>
            <a:r>
              <a:rPr lang="en-US" sz="2000" dirty="0"/>
              <a:t>The media ha rolled out several campaigns against child pornography.</a:t>
            </a:r>
          </a:p>
        </p:txBody>
      </p:sp>
    </p:spTree>
    <p:extLst>
      <p:ext uri="{BB962C8B-B14F-4D97-AF65-F5344CB8AC3E}">
        <p14:creationId xmlns:p14="http://schemas.microsoft.com/office/powerpoint/2010/main" val="2223670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77310"/>
          </a:xfrm>
        </p:spPr>
        <p:txBody>
          <a:bodyPr>
            <a:normAutofit/>
          </a:bodyPr>
          <a:lstStyle/>
          <a:p>
            <a:pPr algn="ctr"/>
            <a:r>
              <a:rPr lang="en-US" sz="4000" b="1" dirty="0">
                <a:latin typeface="Times New Roman" panose="02020603050405020304" pitchFamily="18" charset="0"/>
                <a:cs typeface="Times New Roman" panose="02020603050405020304" pitchFamily="18" charset="0"/>
              </a:rPr>
              <a:t>Conclusion</a:t>
            </a:r>
          </a:p>
        </p:txBody>
      </p:sp>
      <p:sp>
        <p:nvSpPr>
          <p:cNvPr id="3" name="Content Placeholder 2"/>
          <p:cNvSpPr>
            <a:spLocks noGrp="1"/>
          </p:cNvSpPr>
          <p:nvPr>
            <p:ph idx="1"/>
          </p:nvPr>
        </p:nvSpPr>
        <p:spPr>
          <a:xfrm>
            <a:off x="677334" y="1529255"/>
            <a:ext cx="8596668" cy="4512107"/>
          </a:xfrm>
        </p:spPr>
        <p:txBody>
          <a:bodyPr>
            <a:normAutofit/>
          </a:bodyPr>
          <a:lstStyle/>
          <a:p>
            <a:r>
              <a:rPr lang="en-US" sz="2000" dirty="0"/>
              <a:t>The use of children for sex purpose need to be discouraged.</a:t>
            </a:r>
          </a:p>
          <a:p>
            <a:r>
              <a:rPr lang="en-US" sz="2000" dirty="0"/>
              <a:t>There need to be proper measures to be used to stop the spread of this acts.</a:t>
            </a:r>
          </a:p>
          <a:p>
            <a:r>
              <a:rPr lang="en-US" sz="2000" dirty="0"/>
              <a:t>The media also has to formulate appropriate measures to stop the use of their platform for the spread of child pornography.</a:t>
            </a:r>
          </a:p>
        </p:txBody>
      </p:sp>
    </p:spTree>
    <p:extLst>
      <p:ext uri="{BB962C8B-B14F-4D97-AF65-F5344CB8AC3E}">
        <p14:creationId xmlns:p14="http://schemas.microsoft.com/office/powerpoint/2010/main" val="3656200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46234"/>
          </a:xfrm>
        </p:spPr>
        <p:txBody>
          <a:bodyPr>
            <a:normAutofit/>
          </a:bodyPr>
          <a:lstStyle/>
          <a:p>
            <a:pPr algn="ctr"/>
            <a:r>
              <a:rPr lang="en-US" sz="4000" b="1" dirty="0">
                <a:latin typeface="Times New Roman" panose="02020603050405020304" pitchFamily="18" charset="0"/>
                <a:cs typeface="Times New Roman" panose="02020603050405020304" pitchFamily="18" charset="0"/>
              </a:rPr>
              <a:t>References</a:t>
            </a:r>
          </a:p>
        </p:txBody>
      </p:sp>
      <p:sp>
        <p:nvSpPr>
          <p:cNvPr id="3" name="Content Placeholder 2"/>
          <p:cNvSpPr>
            <a:spLocks noGrp="1"/>
          </p:cNvSpPr>
          <p:nvPr>
            <p:ph idx="1"/>
          </p:nvPr>
        </p:nvSpPr>
        <p:spPr>
          <a:xfrm>
            <a:off x="677334" y="1545021"/>
            <a:ext cx="8596668" cy="4496341"/>
          </a:xfrm>
        </p:spPr>
        <p:txBody>
          <a:bodyPr/>
          <a:lstStyle/>
          <a:p>
            <a:r>
              <a:rPr lang="en-US" dirty="0"/>
              <a:t>Davidson, J. (2008). </a:t>
            </a:r>
            <a:r>
              <a:rPr lang="en-US" i="1" dirty="0"/>
              <a:t>Child sexual abuse: Media representations and government reactions</a:t>
            </a:r>
            <a:r>
              <a:rPr lang="en-US" dirty="0"/>
              <a:t>. Routledge-Cavendish.</a:t>
            </a:r>
          </a:p>
          <a:p>
            <a:r>
              <a:rPr lang="en-US" dirty="0" err="1"/>
              <a:t>Foubert</a:t>
            </a:r>
            <a:r>
              <a:rPr lang="en-US" dirty="0"/>
              <a:t>, J. D., Blanchard, W., Houston, M., &amp; Williams, R. R. (2019). Pornography and Sexual Violence. In </a:t>
            </a:r>
            <a:r>
              <a:rPr lang="en-US" i="1" dirty="0"/>
              <a:t>Handbook of Sexual Assault and Sexual Assault Prevention</a:t>
            </a:r>
            <a:r>
              <a:rPr lang="en-US" dirty="0"/>
              <a:t> (pp. 109-127). Springer, Cham.</a:t>
            </a:r>
          </a:p>
          <a:p>
            <a:r>
              <a:rPr lang="en-US" dirty="0"/>
              <a:t>Hewitt, C., &amp; Marcum, C. D. (2015). Child Pornography. </a:t>
            </a:r>
            <a:r>
              <a:rPr lang="en-US" i="1" dirty="0"/>
              <a:t>The Encyclopedia of Crime and Punishment</a:t>
            </a:r>
            <a:r>
              <a:rPr lang="en-US" dirty="0"/>
              <a:t>, 1-11.</a:t>
            </a:r>
          </a:p>
          <a:p>
            <a:r>
              <a:rPr lang="en-US" dirty="0" err="1"/>
              <a:t>Negredo</a:t>
            </a:r>
            <a:r>
              <a:rPr lang="en-US" dirty="0"/>
              <a:t>, L., &amp; </a:t>
            </a:r>
            <a:r>
              <a:rPr lang="en-US" dirty="0" err="1"/>
              <a:t>Herrero</a:t>
            </a:r>
            <a:r>
              <a:rPr lang="en-US" dirty="0"/>
              <a:t>, Ó. (2016). Child pornography on the Internet. </a:t>
            </a:r>
            <a:r>
              <a:rPr lang="en-US" i="1" dirty="0" err="1"/>
              <a:t>Papeles</a:t>
            </a:r>
            <a:r>
              <a:rPr lang="en-US" i="1" dirty="0"/>
              <a:t> del </a:t>
            </a:r>
            <a:r>
              <a:rPr lang="en-US" i="1" dirty="0" err="1"/>
              <a:t>Psicólogo</a:t>
            </a:r>
            <a:r>
              <a:rPr lang="en-US" dirty="0"/>
              <a:t>, </a:t>
            </a:r>
            <a:r>
              <a:rPr lang="en-US" i="1" dirty="0"/>
              <a:t>37</a:t>
            </a:r>
            <a:r>
              <a:rPr lang="en-US" dirty="0"/>
              <a:t>(3), 217-223.</a:t>
            </a:r>
          </a:p>
          <a:p>
            <a:endParaRPr lang="en-US" dirty="0"/>
          </a:p>
        </p:txBody>
      </p:sp>
    </p:spTree>
    <p:extLst>
      <p:ext uri="{BB962C8B-B14F-4D97-AF65-F5344CB8AC3E}">
        <p14:creationId xmlns:p14="http://schemas.microsoft.com/office/powerpoint/2010/main" val="404530475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119</TotalTime>
  <Words>1204</Words>
  <Application>Microsoft Office PowerPoint</Application>
  <PresentationFormat>Widescreen</PresentationFormat>
  <Paragraphs>44</Paragraphs>
  <Slides>7</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Times New Roman</vt:lpstr>
      <vt:lpstr>Trebuchet MS</vt:lpstr>
      <vt:lpstr>Wingdings 3</vt:lpstr>
      <vt:lpstr>Facet</vt:lpstr>
      <vt:lpstr>CHILD PORNOGRAPHY AND MEDIA</vt:lpstr>
      <vt:lpstr>Introduction </vt:lpstr>
      <vt:lpstr>Child pornography relation to crime, media and violence </vt:lpstr>
      <vt:lpstr>How Media React to Child Pornography </vt:lpstr>
      <vt:lpstr>How the Media Showcase Child Pornography </vt:lpstr>
      <vt:lpstr>Conclusion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ANTONY OUMA</cp:lastModifiedBy>
  <cp:revision>12</cp:revision>
  <dcterms:created xsi:type="dcterms:W3CDTF">2019-11-10T20:42:24Z</dcterms:created>
  <dcterms:modified xsi:type="dcterms:W3CDTF">2019-11-11T05:25:15Z</dcterms:modified>
</cp:coreProperties>
</file>